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51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2716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6319599" y="1449467"/>
            <a:ext cx="7477601" cy="1666399"/>
          </a:xfrm>
          <a:prstGeom prst="rect">
            <a:avLst/>
          </a:prstGeom>
          <a:noFill/>
          <a:ln/>
        </p:spPr>
        <p:txBody>
          <a:bodyPr wrap="square" rtlCol="0" anchor="t"/>
          <a:lstStyle/>
          <a:p>
            <a:pPr marL="0" indent="0">
              <a:lnSpc>
                <a:spcPts val="6561"/>
              </a:lnSpc>
              <a:buNone/>
            </a:pPr>
            <a:r>
              <a:rPr lang="en-US" sz="5249" b="1" kern="0" spc="-105" dirty="0">
                <a:solidFill>
                  <a:srgbClr val="000000"/>
                </a:solidFill>
                <a:latin typeface="adonis-web" pitchFamily="34" charset="0"/>
                <a:ea typeface="adonis-web" pitchFamily="34" charset="-122"/>
                <a:cs typeface="adonis-web" pitchFamily="34" charset="-120"/>
              </a:rPr>
              <a:t>Forecasting Stock Prices with Machine Learning</a:t>
            </a:r>
            <a:endParaRPr lang="en-US" sz="5249" dirty="0"/>
          </a:p>
        </p:txBody>
      </p:sp>
      <p:sp>
        <p:nvSpPr>
          <p:cNvPr id="6" name="Shape 3"/>
          <p:cNvSpPr/>
          <p:nvPr/>
        </p:nvSpPr>
        <p:spPr>
          <a:xfrm>
            <a:off x="6319599" y="5417225"/>
            <a:ext cx="355402" cy="355402"/>
          </a:xfrm>
          <a:prstGeom prst="roundRect">
            <a:avLst>
              <a:gd name="adj" fmla="val 25726039"/>
            </a:avLst>
          </a:prstGeom>
          <a:noFill/>
          <a:ln w="7620">
            <a:solidFill>
              <a:srgbClr val="FFFFFF"/>
            </a:solidFill>
            <a:prstDash val="solid"/>
          </a:ln>
        </p:spPr>
      </p:sp>
      <p:pic>
        <p:nvPicPr>
          <p:cNvPr id="9" name="Image 2"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6319599" y="1604367"/>
            <a:ext cx="444388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Problem Definition</a:t>
            </a:r>
            <a:endParaRPr lang="en-US" sz="4374" dirty="0"/>
          </a:p>
        </p:txBody>
      </p:sp>
      <p:sp>
        <p:nvSpPr>
          <p:cNvPr id="5" name="Shape 2"/>
          <p:cNvSpPr/>
          <p:nvPr/>
        </p:nvSpPr>
        <p:spPr>
          <a:xfrm>
            <a:off x="6319599" y="2805589"/>
            <a:ext cx="499943" cy="499943"/>
          </a:xfrm>
          <a:prstGeom prst="roundRect">
            <a:avLst>
              <a:gd name="adj" fmla="val 20000"/>
            </a:avLst>
          </a:prstGeom>
          <a:solidFill>
            <a:srgbClr val="F0D4F7"/>
          </a:solidFill>
          <a:ln w="13811">
            <a:solidFill>
              <a:srgbClr val="E1A9EF"/>
            </a:solidFill>
            <a:prstDash val="solid"/>
          </a:ln>
        </p:spPr>
      </p:sp>
      <p:sp>
        <p:nvSpPr>
          <p:cNvPr id="6" name="Text 3"/>
          <p:cNvSpPr/>
          <p:nvPr/>
        </p:nvSpPr>
        <p:spPr>
          <a:xfrm>
            <a:off x="6477595" y="2847261"/>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7" name="Text 4"/>
          <p:cNvSpPr/>
          <p:nvPr/>
        </p:nvSpPr>
        <p:spPr>
          <a:xfrm>
            <a:off x="7041713" y="2881908"/>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Project Goal</a:t>
            </a:r>
            <a:endParaRPr lang="en-US" sz="2187" dirty="0"/>
          </a:p>
        </p:txBody>
      </p:sp>
      <p:sp>
        <p:nvSpPr>
          <p:cNvPr id="8" name="Text 5"/>
          <p:cNvSpPr/>
          <p:nvPr/>
        </p:nvSpPr>
        <p:spPr>
          <a:xfrm>
            <a:off x="7041713" y="3451265"/>
            <a:ext cx="2905601"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To create a predictive tool that helps investors make well-informed decisions and optimize their investment strategies.</a:t>
            </a:r>
            <a:endParaRPr lang="en-US" sz="1750" dirty="0"/>
          </a:p>
        </p:txBody>
      </p:sp>
      <p:sp>
        <p:nvSpPr>
          <p:cNvPr id="9" name="Shape 6"/>
          <p:cNvSpPr/>
          <p:nvPr/>
        </p:nvSpPr>
        <p:spPr>
          <a:xfrm>
            <a:off x="10169485" y="2805589"/>
            <a:ext cx="499943" cy="499943"/>
          </a:xfrm>
          <a:prstGeom prst="roundRect">
            <a:avLst>
              <a:gd name="adj" fmla="val 20000"/>
            </a:avLst>
          </a:prstGeom>
          <a:solidFill>
            <a:srgbClr val="F0D4F7"/>
          </a:solidFill>
          <a:ln w="13811">
            <a:solidFill>
              <a:srgbClr val="E1A9EF"/>
            </a:solidFill>
            <a:prstDash val="solid"/>
          </a:ln>
        </p:spPr>
      </p:sp>
      <p:sp>
        <p:nvSpPr>
          <p:cNvPr id="10" name="Text 7"/>
          <p:cNvSpPr/>
          <p:nvPr/>
        </p:nvSpPr>
        <p:spPr>
          <a:xfrm>
            <a:off x="10327481" y="2847261"/>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1" name="Text 8"/>
          <p:cNvSpPr/>
          <p:nvPr/>
        </p:nvSpPr>
        <p:spPr>
          <a:xfrm>
            <a:off x="10891599" y="2881908"/>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Project Scope</a:t>
            </a:r>
            <a:endParaRPr lang="en-US" sz="2187" dirty="0"/>
          </a:p>
        </p:txBody>
      </p:sp>
      <p:sp>
        <p:nvSpPr>
          <p:cNvPr id="12" name="Text 9"/>
          <p:cNvSpPr/>
          <p:nvPr/>
        </p:nvSpPr>
        <p:spPr>
          <a:xfrm>
            <a:off x="10891599" y="3451265"/>
            <a:ext cx="2905601"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project involves data collection, preprocessing, feature engineering, model selection, training, and evaluation.</a:t>
            </a:r>
            <a:endParaRPr lang="en-US" sz="1750" dirty="0"/>
          </a:p>
        </p:txBody>
      </p:sp>
      <p:sp>
        <p:nvSpPr>
          <p:cNvPr id="13" name="Shape 10"/>
          <p:cNvSpPr/>
          <p:nvPr/>
        </p:nvSpPr>
        <p:spPr>
          <a:xfrm>
            <a:off x="6319599" y="5268635"/>
            <a:ext cx="499943" cy="499943"/>
          </a:xfrm>
          <a:prstGeom prst="roundRect">
            <a:avLst>
              <a:gd name="adj" fmla="val 20000"/>
            </a:avLst>
          </a:prstGeom>
          <a:solidFill>
            <a:srgbClr val="F0D4F7"/>
          </a:solidFill>
          <a:ln w="13811">
            <a:solidFill>
              <a:srgbClr val="E1A9EF"/>
            </a:solidFill>
            <a:prstDash val="solid"/>
          </a:ln>
        </p:spPr>
      </p:sp>
      <p:sp>
        <p:nvSpPr>
          <p:cNvPr id="14" name="Text 11"/>
          <p:cNvSpPr/>
          <p:nvPr/>
        </p:nvSpPr>
        <p:spPr>
          <a:xfrm>
            <a:off x="6477595" y="5310307"/>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5" name="Text 12"/>
          <p:cNvSpPr/>
          <p:nvPr/>
        </p:nvSpPr>
        <p:spPr>
          <a:xfrm>
            <a:off x="7041713" y="5344954"/>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Challenges Faced</a:t>
            </a:r>
            <a:endParaRPr lang="en-US" sz="2187" dirty="0"/>
          </a:p>
        </p:txBody>
      </p:sp>
      <p:sp>
        <p:nvSpPr>
          <p:cNvPr id="16" name="Text 13"/>
          <p:cNvSpPr/>
          <p:nvPr/>
        </p:nvSpPr>
        <p:spPr>
          <a:xfrm>
            <a:off x="7041713" y="5914311"/>
            <a:ext cx="6755487"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Noise in market data, the influence of global events, and the constant fluctuations in stock prices.</a:t>
            </a:r>
            <a:endParaRPr lang="en-US" sz="1750" dirty="0"/>
          </a:p>
        </p:txBody>
      </p:sp>
      <p:pic>
        <p:nvPicPr>
          <p:cNvPr id="17"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656987"/>
            <a:ext cx="616469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Design Thinking Approach</a:t>
            </a:r>
            <a:endParaRPr lang="en-US" sz="4374" dirty="0"/>
          </a:p>
        </p:txBody>
      </p:sp>
      <p:sp>
        <p:nvSpPr>
          <p:cNvPr id="5" name="Shape 2"/>
          <p:cNvSpPr/>
          <p:nvPr/>
        </p:nvSpPr>
        <p:spPr>
          <a:xfrm>
            <a:off x="2659499" y="1795701"/>
            <a:ext cx="44410" cy="5776793"/>
          </a:xfrm>
          <a:prstGeom prst="rect">
            <a:avLst/>
          </a:prstGeom>
          <a:solidFill>
            <a:srgbClr val="E1A9EF"/>
          </a:solidFill>
          <a:ln/>
        </p:spPr>
      </p:sp>
      <p:sp>
        <p:nvSpPr>
          <p:cNvPr id="6" name="Shape 3"/>
          <p:cNvSpPr/>
          <p:nvPr/>
        </p:nvSpPr>
        <p:spPr>
          <a:xfrm>
            <a:off x="2931616" y="2197001"/>
            <a:ext cx="777597" cy="44410"/>
          </a:xfrm>
          <a:prstGeom prst="rect">
            <a:avLst/>
          </a:prstGeom>
          <a:solidFill>
            <a:srgbClr val="E1A9EF"/>
          </a:solidFill>
          <a:ln/>
        </p:spPr>
      </p:sp>
      <p:sp>
        <p:nvSpPr>
          <p:cNvPr id="7" name="Shape 4"/>
          <p:cNvSpPr/>
          <p:nvPr/>
        </p:nvSpPr>
        <p:spPr>
          <a:xfrm>
            <a:off x="2431673" y="1969294"/>
            <a:ext cx="499943" cy="499943"/>
          </a:xfrm>
          <a:prstGeom prst="roundRect">
            <a:avLst>
              <a:gd name="adj" fmla="val 20000"/>
            </a:avLst>
          </a:prstGeom>
          <a:solidFill>
            <a:srgbClr val="F0D4F7"/>
          </a:solidFill>
          <a:ln w="13811">
            <a:solidFill>
              <a:srgbClr val="E1A9EF"/>
            </a:solidFill>
            <a:prstDash val="solid"/>
          </a:ln>
        </p:spPr>
      </p:sp>
      <p:sp>
        <p:nvSpPr>
          <p:cNvPr id="8" name="Text 5"/>
          <p:cNvSpPr/>
          <p:nvPr/>
        </p:nvSpPr>
        <p:spPr>
          <a:xfrm>
            <a:off x="2589669" y="2010966"/>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9" name="Text 6"/>
          <p:cNvSpPr/>
          <p:nvPr/>
        </p:nvSpPr>
        <p:spPr>
          <a:xfrm>
            <a:off x="3903702" y="2017871"/>
            <a:ext cx="2221944"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Empathy</a:t>
            </a:r>
            <a:endParaRPr lang="en-US" sz="2187" dirty="0"/>
          </a:p>
        </p:txBody>
      </p:sp>
      <p:sp>
        <p:nvSpPr>
          <p:cNvPr id="10" name="Text 7"/>
          <p:cNvSpPr/>
          <p:nvPr/>
        </p:nvSpPr>
        <p:spPr>
          <a:xfrm>
            <a:off x="3903702" y="2587228"/>
            <a:ext cx="8378190"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started by putting ourselves in the shoes of investors and understanding their needs and pain points.</a:t>
            </a:r>
            <a:endParaRPr lang="en-US" sz="1750" dirty="0"/>
          </a:p>
        </p:txBody>
      </p:sp>
      <p:sp>
        <p:nvSpPr>
          <p:cNvPr id="11" name="Shape 8"/>
          <p:cNvSpPr/>
          <p:nvPr/>
        </p:nvSpPr>
        <p:spPr>
          <a:xfrm>
            <a:off x="2931616" y="4196655"/>
            <a:ext cx="777597" cy="44410"/>
          </a:xfrm>
          <a:prstGeom prst="rect">
            <a:avLst/>
          </a:prstGeom>
          <a:solidFill>
            <a:srgbClr val="E1A9EF"/>
          </a:solidFill>
          <a:ln/>
        </p:spPr>
      </p:sp>
      <p:sp>
        <p:nvSpPr>
          <p:cNvPr id="12" name="Shape 9"/>
          <p:cNvSpPr/>
          <p:nvPr/>
        </p:nvSpPr>
        <p:spPr>
          <a:xfrm>
            <a:off x="2431673" y="3968948"/>
            <a:ext cx="499943" cy="499943"/>
          </a:xfrm>
          <a:prstGeom prst="roundRect">
            <a:avLst>
              <a:gd name="adj" fmla="val 20000"/>
            </a:avLst>
          </a:prstGeom>
          <a:solidFill>
            <a:srgbClr val="F0D4F7"/>
          </a:solidFill>
          <a:ln w="13811">
            <a:solidFill>
              <a:srgbClr val="E1A9EF"/>
            </a:solidFill>
            <a:prstDash val="solid"/>
          </a:ln>
        </p:spPr>
      </p:sp>
      <p:sp>
        <p:nvSpPr>
          <p:cNvPr id="13" name="Text 10"/>
          <p:cNvSpPr/>
          <p:nvPr/>
        </p:nvSpPr>
        <p:spPr>
          <a:xfrm>
            <a:off x="2589669" y="4010620"/>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4" name="Text 11"/>
          <p:cNvSpPr/>
          <p:nvPr/>
        </p:nvSpPr>
        <p:spPr>
          <a:xfrm>
            <a:off x="3903702" y="4017526"/>
            <a:ext cx="2221944"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Ideation</a:t>
            </a:r>
            <a:endParaRPr lang="en-US" sz="2187" dirty="0"/>
          </a:p>
        </p:txBody>
      </p:sp>
      <p:sp>
        <p:nvSpPr>
          <p:cNvPr id="15" name="Text 12"/>
          <p:cNvSpPr/>
          <p:nvPr/>
        </p:nvSpPr>
        <p:spPr>
          <a:xfrm>
            <a:off x="3903702" y="4586883"/>
            <a:ext cx="8378190"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brainstormed and generated multiple ideas for features and models that could address the problem.</a:t>
            </a:r>
            <a:endParaRPr lang="en-US" sz="1750" dirty="0"/>
          </a:p>
        </p:txBody>
      </p:sp>
      <p:sp>
        <p:nvSpPr>
          <p:cNvPr id="16" name="Shape 13"/>
          <p:cNvSpPr/>
          <p:nvPr/>
        </p:nvSpPr>
        <p:spPr>
          <a:xfrm>
            <a:off x="2931616" y="6196310"/>
            <a:ext cx="777597" cy="44410"/>
          </a:xfrm>
          <a:prstGeom prst="rect">
            <a:avLst/>
          </a:prstGeom>
          <a:solidFill>
            <a:srgbClr val="E1A9EF"/>
          </a:solidFill>
          <a:ln/>
        </p:spPr>
      </p:sp>
      <p:sp>
        <p:nvSpPr>
          <p:cNvPr id="17" name="Shape 14"/>
          <p:cNvSpPr/>
          <p:nvPr/>
        </p:nvSpPr>
        <p:spPr>
          <a:xfrm>
            <a:off x="2431673" y="5968603"/>
            <a:ext cx="499943" cy="499943"/>
          </a:xfrm>
          <a:prstGeom prst="roundRect">
            <a:avLst>
              <a:gd name="adj" fmla="val 20000"/>
            </a:avLst>
          </a:prstGeom>
          <a:solidFill>
            <a:srgbClr val="F0D4F7"/>
          </a:solidFill>
          <a:ln w="13811">
            <a:solidFill>
              <a:srgbClr val="E1A9EF"/>
            </a:solidFill>
            <a:prstDash val="solid"/>
          </a:ln>
        </p:spPr>
      </p:sp>
      <p:sp>
        <p:nvSpPr>
          <p:cNvPr id="18" name="Text 15"/>
          <p:cNvSpPr/>
          <p:nvPr/>
        </p:nvSpPr>
        <p:spPr>
          <a:xfrm>
            <a:off x="2589669" y="601027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9" name="Text 16"/>
          <p:cNvSpPr/>
          <p:nvPr/>
        </p:nvSpPr>
        <p:spPr>
          <a:xfrm>
            <a:off x="3903702" y="6017181"/>
            <a:ext cx="2221944"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Iteration</a:t>
            </a:r>
            <a:endParaRPr lang="en-US" sz="2187" dirty="0"/>
          </a:p>
        </p:txBody>
      </p:sp>
      <p:sp>
        <p:nvSpPr>
          <p:cNvPr id="20" name="Text 17"/>
          <p:cNvSpPr/>
          <p:nvPr/>
        </p:nvSpPr>
        <p:spPr>
          <a:xfrm>
            <a:off x="3903702" y="6586538"/>
            <a:ext cx="8378190"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tested and refined our models based on user feedback and metrics such as accuracy and stability.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2088118"/>
            <a:ext cx="857642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Design Thinking for Stock Prediction</a:t>
            </a:r>
            <a:endParaRPr lang="en-US" sz="4374" dirty="0"/>
          </a:p>
        </p:txBody>
      </p:sp>
      <p:pic>
        <p:nvPicPr>
          <p:cNvPr id="5" name="Image 1" descr="preencoded.png"/>
          <p:cNvPicPr>
            <a:picLocks noChangeAspect="1"/>
          </p:cNvPicPr>
          <p:nvPr/>
        </p:nvPicPr>
        <p:blipFill>
          <a:blip r:embed="rId4"/>
          <a:stretch>
            <a:fillRect/>
          </a:stretch>
        </p:blipFill>
        <p:spPr>
          <a:xfrm>
            <a:off x="2348389" y="3115747"/>
            <a:ext cx="2393275" cy="1709618"/>
          </a:xfrm>
          <a:prstGeom prst="rect">
            <a:avLst/>
          </a:prstGeom>
        </p:spPr>
      </p:pic>
      <p:sp>
        <p:nvSpPr>
          <p:cNvPr id="6" name="Text 2"/>
          <p:cNvSpPr/>
          <p:nvPr/>
        </p:nvSpPr>
        <p:spPr>
          <a:xfrm>
            <a:off x="2348389" y="5075277"/>
            <a:ext cx="9933503"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Using a design thinking approach, we've developed a unique model for predicting stock prices. By analyzing data and identifying patterns, we can help investors make more informed decisions. Our model is constantly evolving based on user feedback and market changes to ensure accuracy and reliability.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1149072"/>
            <a:ext cx="444388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Data Collection</a:t>
            </a:r>
            <a:endParaRPr lang="en-US" sz="4374" dirty="0"/>
          </a:p>
        </p:txBody>
      </p:sp>
      <p:sp>
        <p:nvSpPr>
          <p:cNvPr id="5" name="Shape 2"/>
          <p:cNvSpPr/>
          <p:nvPr/>
        </p:nvSpPr>
        <p:spPr>
          <a:xfrm>
            <a:off x="2348389" y="2287786"/>
            <a:ext cx="4855726" cy="2462927"/>
          </a:xfrm>
          <a:prstGeom prst="roundRect">
            <a:avLst>
              <a:gd name="adj" fmla="val 4060"/>
            </a:avLst>
          </a:prstGeom>
          <a:solidFill>
            <a:srgbClr val="F0D4F7"/>
          </a:solidFill>
          <a:ln w="13811">
            <a:solidFill>
              <a:srgbClr val="E1A9EF"/>
            </a:solidFill>
            <a:prstDash val="solid"/>
          </a:ln>
        </p:spPr>
      </p:sp>
      <p:sp>
        <p:nvSpPr>
          <p:cNvPr id="6" name="Text 3"/>
          <p:cNvSpPr/>
          <p:nvPr/>
        </p:nvSpPr>
        <p:spPr>
          <a:xfrm>
            <a:off x="2584371" y="2523768"/>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Types of Data</a:t>
            </a:r>
            <a:endParaRPr lang="en-US" sz="2187" dirty="0"/>
          </a:p>
        </p:txBody>
      </p:sp>
      <p:sp>
        <p:nvSpPr>
          <p:cNvPr id="7" name="Text 4"/>
          <p:cNvSpPr/>
          <p:nvPr/>
        </p:nvSpPr>
        <p:spPr>
          <a:xfrm>
            <a:off x="2584371" y="3093125"/>
            <a:ext cx="4383762"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collected historical market data such as stock prices, volume, and trade volume. We also used external data such as news articles and social media sentiment.</a:t>
            </a:r>
            <a:endParaRPr lang="en-US" sz="1750" dirty="0"/>
          </a:p>
        </p:txBody>
      </p:sp>
      <p:sp>
        <p:nvSpPr>
          <p:cNvPr id="8" name="Shape 5"/>
          <p:cNvSpPr/>
          <p:nvPr/>
        </p:nvSpPr>
        <p:spPr>
          <a:xfrm>
            <a:off x="7426285" y="2287786"/>
            <a:ext cx="4855726" cy="2462927"/>
          </a:xfrm>
          <a:prstGeom prst="roundRect">
            <a:avLst>
              <a:gd name="adj" fmla="val 4060"/>
            </a:avLst>
          </a:prstGeom>
          <a:solidFill>
            <a:srgbClr val="F0D4F7"/>
          </a:solidFill>
          <a:ln w="13811">
            <a:solidFill>
              <a:srgbClr val="E1A9EF"/>
            </a:solidFill>
            <a:prstDash val="solid"/>
          </a:ln>
        </p:spPr>
      </p:sp>
      <p:sp>
        <p:nvSpPr>
          <p:cNvPr id="9" name="Text 6"/>
          <p:cNvSpPr/>
          <p:nvPr/>
        </p:nvSpPr>
        <p:spPr>
          <a:xfrm>
            <a:off x="7662267" y="2523768"/>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Data Sources</a:t>
            </a:r>
            <a:endParaRPr lang="en-US" sz="2187" dirty="0"/>
          </a:p>
        </p:txBody>
      </p:sp>
      <p:sp>
        <p:nvSpPr>
          <p:cNvPr id="10" name="Text 7"/>
          <p:cNvSpPr/>
          <p:nvPr/>
        </p:nvSpPr>
        <p:spPr>
          <a:xfrm>
            <a:off x="7662267" y="3093125"/>
            <a:ext cx="4383762"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Data was collected from various APIs, online databases, and web scrapers.</a:t>
            </a:r>
            <a:endParaRPr lang="en-US" sz="1750" dirty="0"/>
          </a:p>
        </p:txBody>
      </p:sp>
      <p:sp>
        <p:nvSpPr>
          <p:cNvPr id="11" name="Shape 8"/>
          <p:cNvSpPr/>
          <p:nvPr/>
        </p:nvSpPr>
        <p:spPr>
          <a:xfrm>
            <a:off x="2348389" y="4972883"/>
            <a:ext cx="4855726" cy="2107525"/>
          </a:xfrm>
          <a:prstGeom prst="roundRect">
            <a:avLst>
              <a:gd name="adj" fmla="val 4744"/>
            </a:avLst>
          </a:prstGeom>
          <a:solidFill>
            <a:srgbClr val="F0D4F7"/>
          </a:solidFill>
          <a:ln w="13811">
            <a:solidFill>
              <a:srgbClr val="E1A9EF"/>
            </a:solidFill>
            <a:prstDash val="solid"/>
          </a:ln>
        </p:spPr>
      </p:sp>
      <p:sp>
        <p:nvSpPr>
          <p:cNvPr id="12" name="Text 9"/>
          <p:cNvSpPr/>
          <p:nvPr/>
        </p:nvSpPr>
        <p:spPr>
          <a:xfrm>
            <a:off x="2584371" y="5208865"/>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Data Quality</a:t>
            </a:r>
            <a:endParaRPr lang="en-US" sz="2187" dirty="0"/>
          </a:p>
        </p:txBody>
      </p:sp>
      <p:sp>
        <p:nvSpPr>
          <p:cNvPr id="13" name="Text 10"/>
          <p:cNvSpPr/>
          <p:nvPr/>
        </p:nvSpPr>
        <p:spPr>
          <a:xfrm>
            <a:off x="2584371" y="5778222"/>
            <a:ext cx="4383762"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Quality checks were performed to filter out bad data such as missing or incorrect values, and outliers.</a:t>
            </a:r>
            <a:endParaRPr lang="en-US" sz="1750" dirty="0"/>
          </a:p>
        </p:txBody>
      </p:sp>
      <p:sp>
        <p:nvSpPr>
          <p:cNvPr id="14" name="Shape 11"/>
          <p:cNvSpPr/>
          <p:nvPr/>
        </p:nvSpPr>
        <p:spPr>
          <a:xfrm>
            <a:off x="7426285" y="4972883"/>
            <a:ext cx="4855726" cy="2107525"/>
          </a:xfrm>
          <a:prstGeom prst="roundRect">
            <a:avLst>
              <a:gd name="adj" fmla="val 4744"/>
            </a:avLst>
          </a:prstGeom>
          <a:solidFill>
            <a:srgbClr val="F0D4F7"/>
          </a:solidFill>
          <a:ln w="13811">
            <a:solidFill>
              <a:srgbClr val="E1A9EF"/>
            </a:solidFill>
            <a:prstDash val="solid"/>
          </a:ln>
        </p:spPr>
      </p:sp>
      <p:sp>
        <p:nvSpPr>
          <p:cNvPr id="15" name="Text 12"/>
          <p:cNvSpPr/>
          <p:nvPr/>
        </p:nvSpPr>
        <p:spPr>
          <a:xfrm>
            <a:off x="7662267" y="5208865"/>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Data Privacy</a:t>
            </a:r>
            <a:endParaRPr lang="en-US" sz="2187" dirty="0"/>
          </a:p>
        </p:txBody>
      </p:sp>
      <p:sp>
        <p:nvSpPr>
          <p:cNvPr id="16" name="Text 13"/>
          <p:cNvSpPr/>
          <p:nvPr/>
        </p:nvSpPr>
        <p:spPr>
          <a:xfrm>
            <a:off x="7662267" y="5778222"/>
            <a:ext cx="4383762"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Privacy and regulatory compliance were ensured by anonymizing data and securing it with encryption protocols.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1456492"/>
            <a:ext cx="4547354"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Data Preprocessing</a:t>
            </a:r>
            <a:endParaRPr lang="en-US" sz="4374" dirty="0"/>
          </a:p>
        </p:txBody>
      </p:sp>
      <p:pic>
        <p:nvPicPr>
          <p:cNvPr id="5" name="Image 1" descr="preencoded.png"/>
          <p:cNvPicPr>
            <a:picLocks noChangeAspect="1"/>
          </p:cNvPicPr>
          <p:nvPr/>
        </p:nvPicPr>
        <p:blipFill>
          <a:blip r:embed="rId4"/>
          <a:stretch>
            <a:fillRect/>
          </a:stretch>
        </p:blipFill>
        <p:spPr>
          <a:xfrm>
            <a:off x="2348389" y="2595205"/>
            <a:ext cx="3088958" cy="1909048"/>
          </a:xfrm>
          <a:prstGeom prst="rect">
            <a:avLst/>
          </a:prstGeom>
        </p:spPr>
      </p:pic>
      <p:sp>
        <p:nvSpPr>
          <p:cNvPr id="6" name="Text 2"/>
          <p:cNvSpPr/>
          <p:nvPr/>
        </p:nvSpPr>
        <p:spPr>
          <a:xfrm>
            <a:off x="2348389" y="4781907"/>
            <a:ext cx="2221944" cy="347186"/>
          </a:xfrm>
          <a:prstGeom prst="rect">
            <a:avLst/>
          </a:prstGeom>
          <a:noFill/>
          <a:ln/>
        </p:spPr>
        <p:txBody>
          <a:bodyPr wrap="none" rtlCol="0" anchor="t"/>
          <a:lstStyle/>
          <a:p>
            <a:pPr marL="0" indent="0" algn="l">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Data Cleaning</a:t>
            </a:r>
            <a:endParaRPr lang="en-US" sz="2187" dirty="0"/>
          </a:p>
        </p:txBody>
      </p:sp>
      <p:sp>
        <p:nvSpPr>
          <p:cNvPr id="7" name="Text 3"/>
          <p:cNvSpPr/>
          <p:nvPr/>
        </p:nvSpPr>
        <p:spPr>
          <a:xfrm>
            <a:off x="2348389" y="5351264"/>
            <a:ext cx="3088958"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dealt with missing, incomplete, and duplicate data by imputing, dropping, or merging it.</a:t>
            </a:r>
            <a:endParaRPr lang="en-US" sz="1750" dirty="0"/>
          </a:p>
        </p:txBody>
      </p:sp>
      <p:pic>
        <p:nvPicPr>
          <p:cNvPr id="8" name="Image 2" descr="preencoded.png"/>
          <p:cNvPicPr>
            <a:picLocks noChangeAspect="1"/>
          </p:cNvPicPr>
          <p:nvPr/>
        </p:nvPicPr>
        <p:blipFill>
          <a:blip r:embed="rId5"/>
          <a:stretch>
            <a:fillRect/>
          </a:stretch>
        </p:blipFill>
        <p:spPr>
          <a:xfrm>
            <a:off x="5770602" y="2595205"/>
            <a:ext cx="3088958" cy="1909048"/>
          </a:xfrm>
          <a:prstGeom prst="rect">
            <a:avLst/>
          </a:prstGeom>
        </p:spPr>
      </p:pic>
      <p:sp>
        <p:nvSpPr>
          <p:cNvPr id="9" name="Text 4"/>
          <p:cNvSpPr/>
          <p:nvPr/>
        </p:nvSpPr>
        <p:spPr>
          <a:xfrm>
            <a:off x="5770602" y="4781907"/>
            <a:ext cx="2221944" cy="347186"/>
          </a:xfrm>
          <a:prstGeom prst="rect">
            <a:avLst/>
          </a:prstGeom>
          <a:noFill/>
          <a:ln/>
        </p:spPr>
        <p:txBody>
          <a:bodyPr wrap="none" rtlCol="0" anchor="t"/>
          <a:lstStyle/>
          <a:p>
            <a:pPr marL="0" indent="0" algn="l">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Data Normalization</a:t>
            </a:r>
            <a:endParaRPr lang="en-US" sz="2187" dirty="0"/>
          </a:p>
        </p:txBody>
      </p:sp>
      <p:sp>
        <p:nvSpPr>
          <p:cNvPr id="10" name="Text 5"/>
          <p:cNvSpPr/>
          <p:nvPr/>
        </p:nvSpPr>
        <p:spPr>
          <a:xfrm>
            <a:off x="5770602" y="5351264"/>
            <a:ext cx="3088958"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scaled and transformed the data to reduce the influence of outliers and ensure consistency of the features.</a:t>
            </a:r>
            <a:endParaRPr lang="en-US" sz="1750" dirty="0"/>
          </a:p>
        </p:txBody>
      </p:sp>
      <p:pic>
        <p:nvPicPr>
          <p:cNvPr id="11" name="Image 3" descr="preencoded.png"/>
          <p:cNvPicPr>
            <a:picLocks noChangeAspect="1"/>
          </p:cNvPicPr>
          <p:nvPr/>
        </p:nvPicPr>
        <p:blipFill>
          <a:blip r:embed="rId6"/>
          <a:stretch>
            <a:fillRect/>
          </a:stretch>
        </p:blipFill>
        <p:spPr>
          <a:xfrm>
            <a:off x="9192816" y="2595205"/>
            <a:ext cx="3089077" cy="1909167"/>
          </a:xfrm>
          <a:prstGeom prst="rect">
            <a:avLst/>
          </a:prstGeom>
        </p:spPr>
      </p:pic>
      <p:sp>
        <p:nvSpPr>
          <p:cNvPr id="12" name="Text 6"/>
          <p:cNvSpPr/>
          <p:nvPr/>
        </p:nvSpPr>
        <p:spPr>
          <a:xfrm>
            <a:off x="9192816" y="4782026"/>
            <a:ext cx="2221944" cy="347186"/>
          </a:xfrm>
          <a:prstGeom prst="rect">
            <a:avLst/>
          </a:prstGeom>
          <a:noFill/>
          <a:ln/>
        </p:spPr>
        <p:txBody>
          <a:bodyPr wrap="none" rtlCol="0" anchor="t"/>
          <a:lstStyle/>
          <a:p>
            <a:pPr marL="0" indent="0" algn="l">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Data Sampling</a:t>
            </a:r>
            <a:endParaRPr lang="en-US" sz="2187" dirty="0"/>
          </a:p>
        </p:txBody>
      </p:sp>
      <p:sp>
        <p:nvSpPr>
          <p:cNvPr id="13" name="Text 7"/>
          <p:cNvSpPr/>
          <p:nvPr/>
        </p:nvSpPr>
        <p:spPr>
          <a:xfrm>
            <a:off x="9192816" y="5351383"/>
            <a:ext cx="3089077"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used various techniques such as undersampling, oversampling, and data splitting to handle imbalanced and biased data.</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1107996"/>
            <a:ext cx="4642961"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Feature Engineering</a:t>
            </a:r>
            <a:endParaRPr lang="en-US" sz="4374" dirty="0"/>
          </a:p>
        </p:txBody>
      </p:sp>
      <p:sp>
        <p:nvSpPr>
          <p:cNvPr id="5" name="Shape 2"/>
          <p:cNvSpPr/>
          <p:nvPr/>
        </p:nvSpPr>
        <p:spPr>
          <a:xfrm>
            <a:off x="7292935" y="2246709"/>
            <a:ext cx="44410" cy="4874895"/>
          </a:xfrm>
          <a:prstGeom prst="rect">
            <a:avLst/>
          </a:prstGeom>
          <a:solidFill>
            <a:srgbClr val="E1A9EF"/>
          </a:solidFill>
          <a:ln/>
        </p:spPr>
      </p:sp>
      <p:sp>
        <p:nvSpPr>
          <p:cNvPr id="6" name="Shape 3"/>
          <p:cNvSpPr/>
          <p:nvPr/>
        </p:nvSpPr>
        <p:spPr>
          <a:xfrm>
            <a:off x="7565053" y="2648010"/>
            <a:ext cx="777597" cy="44410"/>
          </a:xfrm>
          <a:prstGeom prst="rect">
            <a:avLst/>
          </a:prstGeom>
          <a:solidFill>
            <a:srgbClr val="E1A9EF"/>
          </a:solidFill>
          <a:ln/>
        </p:spPr>
      </p:sp>
      <p:sp>
        <p:nvSpPr>
          <p:cNvPr id="7" name="Shape 4"/>
          <p:cNvSpPr/>
          <p:nvPr/>
        </p:nvSpPr>
        <p:spPr>
          <a:xfrm>
            <a:off x="7065109" y="2420303"/>
            <a:ext cx="499943" cy="499943"/>
          </a:xfrm>
          <a:prstGeom prst="roundRect">
            <a:avLst>
              <a:gd name="adj" fmla="val 20000"/>
            </a:avLst>
          </a:prstGeom>
          <a:solidFill>
            <a:srgbClr val="F0D4F7"/>
          </a:solidFill>
          <a:ln w="13811">
            <a:solidFill>
              <a:srgbClr val="E1A9EF"/>
            </a:solidFill>
            <a:prstDash val="solid"/>
          </a:ln>
        </p:spPr>
      </p:sp>
      <p:sp>
        <p:nvSpPr>
          <p:cNvPr id="8" name="Text 5"/>
          <p:cNvSpPr/>
          <p:nvPr/>
        </p:nvSpPr>
        <p:spPr>
          <a:xfrm>
            <a:off x="7223105" y="2461974"/>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9" name="Text 6"/>
          <p:cNvSpPr/>
          <p:nvPr/>
        </p:nvSpPr>
        <p:spPr>
          <a:xfrm>
            <a:off x="8537138" y="2468880"/>
            <a:ext cx="2221944"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Feature Selection</a:t>
            </a:r>
            <a:endParaRPr lang="en-US" sz="2187" dirty="0"/>
          </a:p>
        </p:txBody>
      </p:sp>
      <p:sp>
        <p:nvSpPr>
          <p:cNvPr id="10" name="Text 7"/>
          <p:cNvSpPr/>
          <p:nvPr/>
        </p:nvSpPr>
        <p:spPr>
          <a:xfrm>
            <a:off x="8537138" y="3038237"/>
            <a:ext cx="3744754"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selected the most relevant features based on domain knowledge, statistical significance, and feature importance.</a:t>
            </a:r>
            <a:endParaRPr lang="en-US" sz="1750" dirty="0"/>
          </a:p>
        </p:txBody>
      </p:sp>
      <p:sp>
        <p:nvSpPr>
          <p:cNvPr id="11" name="Shape 8"/>
          <p:cNvSpPr/>
          <p:nvPr/>
        </p:nvSpPr>
        <p:spPr>
          <a:xfrm>
            <a:off x="6287512" y="3758863"/>
            <a:ext cx="777597" cy="44410"/>
          </a:xfrm>
          <a:prstGeom prst="rect">
            <a:avLst/>
          </a:prstGeom>
          <a:solidFill>
            <a:srgbClr val="E1A9EF"/>
          </a:solidFill>
          <a:ln/>
        </p:spPr>
      </p:sp>
      <p:sp>
        <p:nvSpPr>
          <p:cNvPr id="12" name="Shape 9"/>
          <p:cNvSpPr/>
          <p:nvPr/>
        </p:nvSpPr>
        <p:spPr>
          <a:xfrm>
            <a:off x="7065109" y="3531156"/>
            <a:ext cx="499943" cy="499943"/>
          </a:xfrm>
          <a:prstGeom prst="roundRect">
            <a:avLst>
              <a:gd name="adj" fmla="val 20000"/>
            </a:avLst>
          </a:prstGeom>
          <a:solidFill>
            <a:srgbClr val="F0D4F7"/>
          </a:solidFill>
          <a:ln w="13811">
            <a:solidFill>
              <a:srgbClr val="E1A9EF"/>
            </a:solidFill>
            <a:prstDash val="solid"/>
          </a:ln>
        </p:spPr>
      </p:sp>
      <p:sp>
        <p:nvSpPr>
          <p:cNvPr id="13" name="Text 10"/>
          <p:cNvSpPr/>
          <p:nvPr/>
        </p:nvSpPr>
        <p:spPr>
          <a:xfrm>
            <a:off x="7223105" y="3572828"/>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4" name="Text 11"/>
          <p:cNvSpPr/>
          <p:nvPr/>
        </p:nvSpPr>
        <p:spPr>
          <a:xfrm>
            <a:off x="3411022" y="3579733"/>
            <a:ext cx="2682002" cy="347186"/>
          </a:xfrm>
          <a:prstGeom prst="rect">
            <a:avLst/>
          </a:prstGeom>
          <a:noFill/>
          <a:ln/>
        </p:spPr>
        <p:txBody>
          <a:bodyPr wrap="none" rtlCol="0" anchor="t"/>
          <a:lstStyle/>
          <a:p>
            <a:pPr marL="0" indent="0" algn="r">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Feature Transformation</a:t>
            </a:r>
            <a:endParaRPr lang="en-US" sz="2187" dirty="0"/>
          </a:p>
        </p:txBody>
      </p:sp>
      <p:sp>
        <p:nvSpPr>
          <p:cNvPr id="15" name="Text 12"/>
          <p:cNvSpPr/>
          <p:nvPr/>
        </p:nvSpPr>
        <p:spPr>
          <a:xfrm>
            <a:off x="2348389" y="4149090"/>
            <a:ext cx="3744635" cy="1421606"/>
          </a:xfrm>
          <a:prstGeom prst="rect">
            <a:avLst/>
          </a:prstGeom>
          <a:noFill/>
          <a:ln/>
        </p:spPr>
        <p:txBody>
          <a:bodyPr wrap="square" rtlCol="0" anchor="t"/>
          <a:lstStyle/>
          <a:p>
            <a:pPr marL="0" indent="0" algn="r">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transformed the features by applying mathematical functions such as logarithm, square root, and exponentiation.</a:t>
            </a:r>
            <a:endParaRPr lang="en-US" sz="1750" dirty="0"/>
          </a:p>
        </p:txBody>
      </p:sp>
      <p:sp>
        <p:nvSpPr>
          <p:cNvPr id="16" name="Shape 13"/>
          <p:cNvSpPr/>
          <p:nvPr/>
        </p:nvSpPr>
        <p:spPr>
          <a:xfrm>
            <a:off x="7565053" y="5087600"/>
            <a:ext cx="777597" cy="44410"/>
          </a:xfrm>
          <a:prstGeom prst="rect">
            <a:avLst/>
          </a:prstGeom>
          <a:solidFill>
            <a:srgbClr val="E1A9EF"/>
          </a:solidFill>
          <a:ln/>
        </p:spPr>
      </p:sp>
      <p:sp>
        <p:nvSpPr>
          <p:cNvPr id="17" name="Shape 14"/>
          <p:cNvSpPr/>
          <p:nvPr/>
        </p:nvSpPr>
        <p:spPr>
          <a:xfrm>
            <a:off x="7065109" y="4859893"/>
            <a:ext cx="499943" cy="499943"/>
          </a:xfrm>
          <a:prstGeom prst="roundRect">
            <a:avLst>
              <a:gd name="adj" fmla="val 20000"/>
            </a:avLst>
          </a:prstGeom>
          <a:solidFill>
            <a:srgbClr val="F0D4F7"/>
          </a:solidFill>
          <a:ln w="13811">
            <a:solidFill>
              <a:srgbClr val="E1A9EF"/>
            </a:solidFill>
            <a:prstDash val="solid"/>
          </a:ln>
        </p:spPr>
      </p:sp>
      <p:sp>
        <p:nvSpPr>
          <p:cNvPr id="18" name="Text 15"/>
          <p:cNvSpPr/>
          <p:nvPr/>
        </p:nvSpPr>
        <p:spPr>
          <a:xfrm>
            <a:off x="7223105" y="490156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9" name="Text 16"/>
          <p:cNvSpPr/>
          <p:nvPr/>
        </p:nvSpPr>
        <p:spPr>
          <a:xfrm>
            <a:off x="8537138" y="4908471"/>
            <a:ext cx="2221944"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Feature Extraction</a:t>
            </a:r>
            <a:endParaRPr lang="en-US" sz="2187" dirty="0"/>
          </a:p>
        </p:txBody>
      </p:sp>
      <p:sp>
        <p:nvSpPr>
          <p:cNvPr id="20" name="Text 17"/>
          <p:cNvSpPr/>
          <p:nvPr/>
        </p:nvSpPr>
        <p:spPr>
          <a:xfrm>
            <a:off x="8537138" y="5477828"/>
            <a:ext cx="3744754"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extracted new features by combining or transforming existing ones, or by using techniques such as principal component analysis.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1826657"/>
            <a:ext cx="9564886"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Model Selection, Training, and Evaluation</a:t>
            </a:r>
            <a:endParaRPr lang="en-US" sz="4374" dirty="0"/>
          </a:p>
        </p:txBody>
      </p:sp>
      <p:sp>
        <p:nvSpPr>
          <p:cNvPr id="5" name="Text 2"/>
          <p:cNvSpPr/>
          <p:nvPr/>
        </p:nvSpPr>
        <p:spPr>
          <a:xfrm>
            <a:off x="2348389" y="3076456"/>
            <a:ext cx="2666286" cy="416481"/>
          </a:xfrm>
          <a:prstGeom prst="rect">
            <a:avLst/>
          </a:prstGeom>
          <a:noFill/>
          <a:ln/>
        </p:spPr>
        <p:txBody>
          <a:bodyPr wrap="none" rtlCol="0" anchor="t"/>
          <a:lstStyle/>
          <a:p>
            <a:pPr marL="0" indent="0">
              <a:lnSpc>
                <a:spcPts val="3281"/>
              </a:lnSpc>
              <a:buNone/>
            </a:pPr>
            <a:r>
              <a:rPr lang="en-US" sz="2624" b="1" kern="0" spc="-52" dirty="0">
                <a:solidFill>
                  <a:srgbClr val="000000"/>
                </a:solidFill>
                <a:latin typeface="adonis-web" pitchFamily="34" charset="0"/>
                <a:ea typeface="adonis-web" pitchFamily="34" charset="-122"/>
                <a:cs typeface="adonis-web" pitchFamily="34" charset="-120"/>
              </a:rPr>
              <a:t>Model Selection</a:t>
            </a:r>
            <a:endParaRPr lang="en-US" sz="2624" dirty="0"/>
          </a:p>
        </p:txBody>
      </p:sp>
      <p:sp>
        <p:nvSpPr>
          <p:cNvPr id="6" name="Text 3"/>
          <p:cNvSpPr/>
          <p:nvPr/>
        </p:nvSpPr>
        <p:spPr>
          <a:xfrm>
            <a:off x="2348389" y="3715107"/>
            <a:ext cx="2949416" cy="2132409"/>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evaluated various machine learning models such as linear regression, decision trees, and neural networks, and selected the ones that best fit the problem and the data.</a:t>
            </a:r>
            <a:endParaRPr lang="en-US" sz="1750" dirty="0"/>
          </a:p>
        </p:txBody>
      </p:sp>
      <p:sp>
        <p:nvSpPr>
          <p:cNvPr id="7" name="Text 4"/>
          <p:cNvSpPr/>
          <p:nvPr/>
        </p:nvSpPr>
        <p:spPr>
          <a:xfrm>
            <a:off x="5847398" y="3076456"/>
            <a:ext cx="2666286" cy="416481"/>
          </a:xfrm>
          <a:prstGeom prst="rect">
            <a:avLst/>
          </a:prstGeom>
          <a:noFill/>
          <a:ln/>
        </p:spPr>
        <p:txBody>
          <a:bodyPr wrap="none" rtlCol="0" anchor="t"/>
          <a:lstStyle/>
          <a:p>
            <a:pPr marL="0" indent="0">
              <a:lnSpc>
                <a:spcPts val="3281"/>
              </a:lnSpc>
              <a:buNone/>
            </a:pPr>
            <a:r>
              <a:rPr lang="en-US" sz="2624" b="1" kern="0" spc="-52" dirty="0">
                <a:solidFill>
                  <a:srgbClr val="000000"/>
                </a:solidFill>
                <a:latin typeface="adonis-web" pitchFamily="34" charset="0"/>
                <a:ea typeface="adonis-web" pitchFamily="34" charset="-122"/>
                <a:cs typeface="adonis-web" pitchFamily="34" charset="-120"/>
              </a:rPr>
              <a:t>Model Training</a:t>
            </a:r>
            <a:endParaRPr lang="en-US" sz="2624" dirty="0"/>
          </a:p>
        </p:txBody>
      </p:sp>
      <p:sp>
        <p:nvSpPr>
          <p:cNvPr id="8" name="Text 5"/>
          <p:cNvSpPr/>
          <p:nvPr/>
        </p:nvSpPr>
        <p:spPr>
          <a:xfrm>
            <a:off x="5847398" y="3715107"/>
            <a:ext cx="2949416" cy="2487811"/>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trained the models using various techniques such as cross-validation, regularization, and hyperparameter tuning, and optimized their performance using metrics such as root mean squared error and R-squared.</a:t>
            </a:r>
            <a:endParaRPr lang="en-US" sz="1750" dirty="0"/>
          </a:p>
        </p:txBody>
      </p:sp>
      <p:sp>
        <p:nvSpPr>
          <p:cNvPr id="9" name="Text 6"/>
          <p:cNvSpPr/>
          <p:nvPr/>
        </p:nvSpPr>
        <p:spPr>
          <a:xfrm>
            <a:off x="9346406" y="3076456"/>
            <a:ext cx="2666286" cy="416481"/>
          </a:xfrm>
          <a:prstGeom prst="rect">
            <a:avLst/>
          </a:prstGeom>
          <a:noFill/>
          <a:ln/>
        </p:spPr>
        <p:txBody>
          <a:bodyPr wrap="none" rtlCol="0" anchor="t"/>
          <a:lstStyle/>
          <a:p>
            <a:pPr marL="0" indent="0">
              <a:lnSpc>
                <a:spcPts val="3281"/>
              </a:lnSpc>
              <a:buNone/>
            </a:pPr>
            <a:r>
              <a:rPr lang="en-US" sz="2624" b="1" kern="0" spc="-52" dirty="0">
                <a:solidFill>
                  <a:srgbClr val="000000"/>
                </a:solidFill>
                <a:latin typeface="adonis-web" pitchFamily="34" charset="0"/>
                <a:ea typeface="adonis-web" pitchFamily="34" charset="-122"/>
                <a:cs typeface="adonis-web" pitchFamily="34" charset="-120"/>
              </a:rPr>
              <a:t>Model Evaluation</a:t>
            </a:r>
            <a:endParaRPr lang="en-US" sz="2624" dirty="0"/>
          </a:p>
        </p:txBody>
      </p:sp>
      <p:sp>
        <p:nvSpPr>
          <p:cNvPr id="10" name="Text 7"/>
          <p:cNvSpPr/>
          <p:nvPr/>
        </p:nvSpPr>
        <p:spPr>
          <a:xfrm>
            <a:off x="9346406" y="3715107"/>
            <a:ext cx="2949416" cy="2132409"/>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We evaluated the models based on their accuracy, stability, robustness, and interpretability, and selected the ones that best addressed the project goal and the user needs.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348389" y="3067883"/>
            <a:ext cx="6538674"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Conclusion and Future Work</a:t>
            </a:r>
            <a:endParaRPr lang="en-US" sz="4374" dirty="0"/>
          </a:p>
        </p:txBody>
      </p:sp>
      <p:sp>
        <p:nvSpPr>
          <p:cNvPr id="7" name="Text 3"/>
          <p:cNvSpPr/>
          <p:nvPr/>
        </p:nvSpPr>
        <p:spPr>
          <a:xfrm>
            <a:off x="2348389" y="4095512"/>
            <a:ext cx="9933503"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Our predictive model showed promising results and proved to be a valuable tool for investors. Future work could involve improving the model's performance on diverse and volatile markets, incorporating more external data sources, and enhancing the user interface and experience.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576</Words>
  <Application>Microsoft Office PowerPoint</Application>
  <PresentationFormat>Custom</PresentationFormat>
  <Paragraphs>67</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adonis-web</vt:lpstr>
      <vt:lpstr>Arial</vt:lpstr>
      <vt:lpstr>Calibri</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KITE STUDENT</cp:lastModifiedBy>
  <cp:revision>2</cp:revision>
  <dcterms:created xsi:type="dcterms:W3CDTF">2023-09-27T10:16:42Z</dcterms:created>
  <dcterms:modified xsi:type="dcterms:W3CDTF">2023-09-27T10:19:37Z</dcterms:modified>
</cp:coreProperties>
</file>